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3" r:id="rId9"/>
    <p:sldId id="297" r:id="rId10"/>
    <p:sldId id="302" r:id="rId11"/>
    <p:sldId id="303" r:id="rId12"/>
    <p:sldId id="277" r:id="rId13"/>
    <p:sldId id="273" r:id="rId14"/>
    <p:sldId id="264" r:id="rId15"/>
    <p:sldId id="262" r:id="rId16"/>
    <p:sldId id="304" r:id="rId17"/>
    <p:sldId id="305" r:id="rId18"/>
    <p:sldId id="306" r:id="rId19"/>
    <p:sldId id="299" r:id="rId20"/>
    <p:sldId id="296" r:id="rId21"/>
    <p:sldId id="300" r:id="rId22"/>
    <p:sldId id="307" r:id="rId23"/>
    <p:sldId id="270" r:id="rId24"/>
    <p:sldId id="301" r:id="rId25"/>
  </p:sldIdLst>
  <p:sldSz cx="9144000" cy="5143500" type="screen16x9"/>
  <p:notesSz cx="6858000" cy="9144000"/>
  <p:embeddedFontLst>
    <p:embeddedFont>
      <p:font typeface="Inter" panose="02000503000000020004" pitchFamily="2" charset="0"/>
      <p:regular r:id="rId27"/>
      <p:bold r:id="rId28"/>
      <p:italic r:id="rId29"/>
      <p:boldItalic r:id="rId30"/>
    </p:embeddedFont>
    <p:embeddedFont>
      <p:font typeface="Inter Medium" panose="02000503000000020004" pitchFamily="2" charset="0"/>
      <p:regular r:id="rId31"/>
      <p:italic r:id="rId32"/>
    </p:embeddedFont>
    <p:embeddedFont>
      <p:font typeface="Inter SemiBold" panose="02000503000000020004" pitchFamily="2" charset="0"/>
      <p:regular r:id="rId33"/>
      <p:bold r:id="rId34"/>
      <p:italic r:id="rId35"/>
      <p:boldItalic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ubik Light" panose="020B0604020202020204" charset="-79"/>
      <p:regular r:id="rId41"/>
      <p:bold r:id="rId42"/>
      <p:italic r:id="rId43"/>
      <p:boldItalic r:id="rId44"/>
    </p:embeddedFont>
    <p:embeddedFont>
      <p:font typeface="Rubik Medium" panose="020B0604020202020204" charset="-79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461954e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461954e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BBE52A3-EFB4-AE2F-7DF0-DDAF3E95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>
            <a:extLst>
              <a:ext uri="{FF2B5EF4-FFF2-40B4-BE49-F238E27FC236}">
                <a16:creationId xmlns:a16="http://schemas.microsoft.com/office/drawing/2014/main" id="{3EA2CF80-D536-7BFB-EF0D-AC9725F01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>
            <a:extLst>
              <a:ext uri="{FF2B5EF4-FFF2-40B4-BE49-F238E27FC236}">
                <a16:creationId xmlns:a16="http://schemas.microsoft.com/office/drawing/2014/main" id="{7C808703-67A6-5A01-6426-000B2088B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695B0115-1FC5-9BFD-8B4D-0F7F8F8E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>
            <a:extLst>
              <a:ext uri="{FF2B5EF4-FFF2-40B4-BE49-F238E27FC236}">
                <a16:creationId xmlns:a16="http://schemas.microsoft.com/office/drawing/2014/main" id="{4940EE4A-0012-E337-0FF2-580428922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>
            <a:extLst>
              <a:ext uri="{FF2B5EF4-FFF2-40B4-BE49-F238E27FC236}">
                <a16:creationId xmlns:a16="http://schemas.microsoft.com/office/drawing/2014/main" id="{A0B03A88-9010-E304-D88B-472C9B6C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0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5AFD0D00-156D-6168-0D4A-846486F5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F6290DF7-9BB8-FD37-E718-D8E0691B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692C6D9-ADAF-C519-3B64-B3B80A010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540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e11fbb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e11fbb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463496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Ingestion Layer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645467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Behaviour Layer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ELK Log source combined with a secure python interface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feature extraction and behavioural baselining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Anomaly Models, Correlation Engines and Fidelity scoring model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29695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4" y="3240425"/>
            <a:ext cx="2805743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Layer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Reasoning Layer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Local LLM (Ollama) via LangChain or LangGraph</a:t>
            </a:r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 Layer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Validated alerts resulting in SIEM updates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>
            <a:spLocks noGrp="1"/>
          </p:cNvSpPr>
          <p:nvPr>
            <p:ph type="title"/>
          </p:nvPr>
        </p:nvSpPr>
        <p:spPr>
          <a:xfrm>
            <a:off x="900125" y="676656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Principles</a:t>
            </a:r>
            <a:endParaRPr dirty="0"/>
          </a:p>
        </p:txBody>
      </p:sp>
      <p:sp>
        <p:nvSpPr>
          <p:cNvPr id="656" name="Google Shape;656;p43"/>
          <p:cNvSpPr txBox="1">
            <a:spLocks noGrp="1"/>
          </p:cNvSpPr>
          <p:nvPr>
            <p:ph type="body" idx="1"/>
          </p:nvPr>
        </p:nvSpPr>
        <p:spPr>
          <a:xfrm>
            <a:off x="821485" y="1559212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Zero External Network Dependency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Modular and reusable components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SIEM</a:t>
            </a:r>
            <a:r>
              <a:rPr lang="en-IN" sz="1600" dirty="0">
                <a:solidFill>
                  <a:schemeClr val="dk1"/>
                </a:solidFill>
              </a:rPr>
              <a:t>-</a:t>
            </a: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agnostic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Controlled AI access via APIs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Encoded rulebook grounding</a:t>
            </a:r>
            <a:endParaRPr sz="16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59" name="Google Shape;659;p43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899" y="2742100"/>
            <a:ext cx="3526417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&amp; Deployable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Built entirely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Uses production-ready open-source 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 proprietary dependencies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Runs within on-prem or air-gapped environments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Integrates with existing SIEM infrastructure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321767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Viability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Modular Components allow phased deployment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Works alongside existing rule-engines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Can mature into automated containment workflows.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of Solution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7F42E3C9-71E3-0358-60F3-05DA9EE7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>
            <a:extLst>
              <a:ext uri="{FF2B5EF4-FFF2-40B4-BE49-F238E27FC236}">
                <a16:creationId xmlns:a16="http://schemas.microsoft.com/office/drawing/2014/main" id="{A8B4A3D9-BE55-CA42-5C75-06E6D24B4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>
            <a:extLst>
              <a:ext uri="{FF2B5EF4-FFF2-40B4-BE49-F238E27FC236}">
                <a16:creationId xmlns:a16="http://schemas.microsoft.com/office/drawing/2014/main" id="{C65A54FD-E1AE-DCB1-614D-56F4D6749C7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>
            <a:extLst>
              <a:ext uri="{FF2B5EF4-FFF2-40B4-BE49-F238E27FC236}">
                <a16:creationId xmlns:a16="http://schemas.microsoft.com/office/drawing/2014/main" id="{B91E34B9-1E04-629C-6703-32D9191E6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>
            <a:extLst>
              <a:ext uri="{FF2B5EF4-FFF2-40B4-BE49-F238E27FC236}">
                <a16:creationId xmlns:a16="http://schemas.microsoft.com/office/drawing/2014/main" id="{0AAF9252-17E3-E52B-D99A-F38AFC2C30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>
            <a:extLst>
              <a:ext uri="{FF2B5EF4-FFF2-40B4-BE49-F238E27FC236}">
                <a16:creationId xmlns:a16="http://schemas.microsoft.com/office/drawing/2014/main" id="{322E17EE-FF77-EAFC-3EAF-BD6ADFE34DFE}"/>
              </a:ext>
            </a:extLst>
          </p:cNvPr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>
            <a:extLst>
              <a:ext uri="{FF2B5EF4-FFF2-40B4-BE49-F238E27FC236}">
                <a16:creationId xmlns:a16="http://schemas.microsoft.com/office/drawing/2014/main" id="{37F66C34-A3B9-F92D-113A-64731E0B2C5E}"/>
              </a:ext>
            </a:extLst>
          </p:cNvPr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>
            <a:extLst>
              <a:ext uri="{FF2B5EF4-FFF2-40B4-BE49-F238E27FC236}">
                <a16:creationId xmlns:a16="http://schemas.microsoft.com/office/drawing/2014/main" id="{C4B39D3D-EA96-23D3-F483-25F6B7E8815F}"/>
              </a:ext>
            </a:extLst>
          </p:cNvPr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>
            <a:extLst>
              <a:ext uri="{FF2B5EF4-FFF2-40B4-BE49-F238E27FC236}">
                <a16:creationId xmlns:a16="http://schemas.microsoft.com/office/drawing/2014/main" id="{3B4F3ABB-AA3F-10A1-E00B-836943BEA721}"/>
              </a:ext>
            </a:extLst>
          </p:cNvPr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>
            <a:extLst>
              <a:ext uri="{FF2B5EF4-FFF2-40B4-BE49-F238E27FC236}">
                <a16:creationId xmlns:a16="http://schemas.microsoft.com/office/drawing/2014/main" id="{0CC0792C-46F9-E94B-F9AC-49B3F161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>
            <a:extLst>
              <a:ext uri="{FF2B5EF4-FFF2-40B4-BE49-F238E27FC236}">
                <a16:creationId xmlns:a16="http://schemas.microsoft.com/office/drawing/2014/main" id="{66F79D8E-C862-6FA5-D6E2-0AA467659A5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893EB9B5-E314-514F-4576-3DA20231CB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8E0CD1F6-D5FA-FE8E-C343-73A0F76FFEA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Core Stack: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ELK (log foundation)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Python (control layer)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PyOD</a:t>
            </a:r>
            <a:r>
              <a:rPr lang="en-US" dirty="0">
                <a:solidFill>
                  <a:schemeClr val="dk1"/>
                </a:solidFill>
              </a:rPr>
              <a:t> (anomaly detection)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Tsfresh</a:t>
            </a:r>
            <a:r>
              <a:rPr lang="en-US" dirty="0">
                <a:solidFill>
                  <a:schemeClr val="dk1"/>
                </a:solidFill>
              </a:rPr>
              <a:t> (time-series features)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LangChain</a:t>
            </a:r>
            <a:r>
              <a:rPr lang="en-US" dirty="0">
                <a:solidFill>
                  <a:schemeClr val="dk1"/>
                </a:solidFill>
              </a:rPr>
              <a:t> (reasoning orchestration)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Ollama (offline LLM hosting)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FastAPI</a:t>
            </a:r>
            <a:r>
              <a:rPr lang="en-US" dirty="0">
                <a:solidFill>
                  <a:schemeClr val="dk1"/>
                </a:solidFill>
              </a:rPr>
              <a:t> (secure interface layer)</a:t>
            </a: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E88E665E-9FE7-2E6C-2B50-EFBC037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>
            <a:extLst>
              <a:ext uri="{FF2B5EF4-FFF2-40B4-BE49-F238E27FC236}">
                <a16:creationId xmlns:a16="http://schemas.microsoft.com/office/drawing/2014/main" id="{135090FF-8D71-60E5-9969-5D2FCD72E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>
            <a:extLst>
              <a:ext uri="{FF2B5EF4-FFF2-40B4-BE49-F238E27FC236}">
                <a16:creationId xmlns:a16="http://schemas.microsoft.com/office/drawing/2014/main" id="{7C8DECD4-83E2-A03B-B1E3-4320DA25A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Security Controls: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No external API calls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cloud LLM storage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outbound data transmission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Controlled system interaction through API boundary</a:t>
            </a:r>
          </a:p>
        </p:txBody>
      </p:sp>
      <p:pic>
        <p:nvPicPr>
          <p:cNvPr id="332" name="Google Shape;332;p27">
            <a:extLst>
              <a:ext uri="{FF2B5EF4-FFF2-40B4-BE49-F238E27FC236}">
                <a16:creationId xmlns:a16="http://schemas.microsoft.com/office/drawing/2014/main" id="{607A94A5-26B7-A082-9391-F4E54103C5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>
            <a:extLst>
              <a:ext uri="{FF2B5EF4-FFF2-40B4-BE49-F238E27FC236}">
                <a16:creationId xmlns:a16="http://schemas.microsoft.com/office/drawing/2014/main" id="{CDB7C81C-EA1A-C937-F7FF-F339F90168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>
            <a:extLst>
              <a:ext uri="{FF2B5EF4-FFF2-40B4-BE49-F238E27FC236}">
                <a16:creationId xmlns:a16="http://schemas.microsoft.com/office/drawing/2014/main" id="{DAAA273D-CFA6-3E11-EDA8-F6BD6E63FA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>
            <a:extLst>
              <a:ext uri="{FF2B5EF4-FFF2-40B4-BE49-F238E27FC236}">
                <a16:creationId xmlns:a16="http://schemas.microsoft.com/office/drawing/2014/main" id="{D2EFE5E9-863C-10B8-55D5-9DC44E4EE79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4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02758578-FFC8-C488-37C1-59F7CFA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59696655-4803-D052-4DEE-303F5521E1B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Expand across multi branch banking environments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6C8AF690-A670-5E87-DABA-53D811B2486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Enterprise Scale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21EE0C76-613F-F5A5-B54F-DE3A1FCCC19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Provide Deeper reasoning logs and audit ready traces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82179BFE-08EA-2BAE-4E64-777B76F9562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Dynamically enhance SIEM rules using AI-driven insights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C6C9E506-2431-E076-D60D-B4EF74634D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Containment actions for high confidence threats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37B7E0B6-AF8D-C9BA-46C6-4E70308ECF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Model Learning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79712024-ADDD-AAF7-A7DE-094A3F10B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95CBC8D5-82DD-44D0-5B59-591E5632E4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Refine anomaly and scoring models from incidents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5B7249FA-E9CB-03DD-31CE-1296BBACB27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Integrate attack sims to validate detection accuracy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9B103FE7-C2A5-BEF5-C519-510E68AB184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Auto Respond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F985BBC0-4334-9A77-608B-A9AB8008901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Threat Sim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1DBE92D8-F27C-BAB4-FE1D-214B321A9A2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Explainability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729D2E4F-F36E-70DE-EA20-FCF9013AEC4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Rule Evolution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3A5DD496-106F-1392-0B48-16BF9D4D640B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814007E7-7A72-C023-C874-243A02421C72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A71BAD08-701D-B56F-54B1-B6DDEE12B08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B7FD0142-B35F-A8DF-6635-F08B006743D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C4B0EBC4-23E8-78DC-5B52-BC6DE3D9D13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0EADEE34-E4E3-A08B-0900-EA7B99060AAC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51494610-FFCB-D3C0-BE64-06290350DD0B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0775E9C1-2B86-FAB8-897C-9597AF96AC1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6DEBDE1C-A639-23FF-E1DE-1B39B1CAAB93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8D28DF6B-E408-365F-FA54-CE28AB0E9052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F032F3C-F1CA-64E8-8BDD-44976E41BF8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2EA7D1D6-CEB5-818B-52E8-F5754E0396C1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98FDA8D9-259B-FCA1-6A96-8C6CA80D6D7C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C6ACD4A7-096A-7906-D31F-07F377C90767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B6C51D7B-7D7B-994A-370B-E86920DFFD25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4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Quality Assurance</a:t>
            </a: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js8425@srmist.edu.in</a:t>
            </a:r>
            <a:endParaRPr lang="en-IN" dirty="0"/>
          </a:p>
          <a:p>
            <a:pPr marL="0" lvl="0" indent="0"/>
            <a:r>
              <a:rPr lang="en-IN" dirty="0"/>
              <a:t>https://github.com/J300-0/GiveInternshipPlease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95383"/>
            <a:ext cx="7335602" cy="79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Problem Statement &amp; Relevance</a:t>
            </a:r>
            <a:endParaRPr sz="3600"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57369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510" name="Google Shape;510;p35"/>
          <p:cNvSpPr txBox="1"/>
          <p:nvPr/>
        </p:nvSpPr>
        <p:spPr>
          <a:xfrm>
            <a:off x="872175" y="3512775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 Risk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872200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High MTTR impacts financial risk exposure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57848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Alert Fatigue reduces detection accuracy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3843496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Cross system correlation remains manual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5329143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Novel threats evade static rule engines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5" name="Google Shape;515;p35"/>
          <p:cNvCxnSpPr/>
          <p:nvPr/>
        </p:nvCxnSpPr>
        <p:spPr>
          <a:xfrm>
            <a:off x="956425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519" name="Google Shape;519;p35"/>
          <p:cNvCxnSpPr/>
          <p:nvPr/>
        </p:nvCxnSpPr>
        <p:spPr>
          <a:xfrm>
            <a:off x="2466677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5"/>
          <p:cNvSpPr/>
          <p:nvPr/>
        </p:nvSpPr>
        <p:spPr>
          <a:xfrm>
            <a:off x="2505677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5"/>
          <p:cNvCxnSpPr/>
          <p:nvPr/>
        </p:nvCxnSpPr>
        <p:spPr>
          <a:xfrm>
            <a:off x="5425402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>
            <a:off x="5464402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>
            <a:off x="979502" y="347998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5"/>
          <p:cNvSpPr/>
          <p:nvPr/>
        </p:nvSpPr>
        <p:spPr>
          <a:xfrm>
            <a:off x="1018502" y="325341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3952933" y="350684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3991933" y="328027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3843491" y="3512775"/>
            <a:ext cx="2616781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 Automation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2357833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Fatigue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329150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Novel Threats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2425560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3895374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5367838" y="3189850"/>
            <a:ext cx="19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19999" y="2102575"/>
            <a:ext cx="77846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856</Words>
  <Application>Microsoft Office PowerPoint</Application>
  <PresentationFormat>On-screen Show (16:9)</PresentationFormat>
  <Paragraphs>249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Inter Medium</vt:lpstr>
      <vt:lpstr>Inter SemiBold</vt:lpstr>
      <vt:lpstr>Rubik Medium</vt:lpstr>
      <vt:lpstr>Arial</vt:lpstr>
      <vt:lpstr>Rubik</vt:lpstr>
      <vt:lpstr>Inter</vt:lpstr>
      <vt:lpstr>Rubik Light</vt:lpstr>
      <vt:lpstr>Geometric Company Minitheme by Slidesgo</vt:lpstr>
      <vt:lpstr>CogniSieve Core</vt:lpstr>
      <vt:lpstr>02</vt:lpstr>
      <vt:lpstr>Introduction</vt:lpstr>
      <vt:lpstr>Problem Statement &amp; Relevance</vt:lpstr>
      <vt:lpstr>The Challenge</vt:lpstr>
      <vt:lpstr>Why It Matters</vt:lpstr>
      <vt:lpstr>Proposed Solution</vt:lpstr>
      <vt:lpstr>Our Solution </vt:lpstr>
      <vt:lpstr>Architecture</vt:lpstr>
      <vt:lpstr>Software Design</vt:lpstr>
      <vt:lpstr>Software Design</vt:lpstr>
      <vt:lpstr>Design Principles</vt:lpstr>
      <vt:lpstr>How It Works</vt:lpstr>
      <vt:lpstr>How It Works</vt:lpstr>
      <vt:lpstr>Feasibility of Solution</vt:lpstr>
      <vt:lpstr>What makes us different?</vt:lpstr>
      <vt:lpstr>Tech Stack and Infrastructure</vt:lpstr>
      <vt:lpstr>Tech Stack and Infrastructure</vt:lpstr>
      <vt:lpstr>Business Impact</vt:lpstr>
      <vt:lpstr>Deployment Focus</vt:lpstr>
      <vt:lpstr>Business Impact</vt:lpstr>
      <vt:lpstr>Future Scope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ABIHIMANYU VIPIN (RA2312703010001)</cp:lastModifiedBy>
  <cp:revision>17</cp:revision>
  <dcterms:modified xsi:type="dcterms:W3CDTF">2026-02-17T03:50:36Z</dcterms:modified>
</cp:coreProperties>
</file>